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6400" y="162560"/>
            <a:ext cx="1137920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0F172A"/>
                </a:solidFill>
                <a:latin typeface="Meiryo"/>
                <a:ea typeface="Meiryo"/>
                <a:cs typeface="Meiryo"/>
              </a:rPr>
              <a:t>プロジェクト体制図（記入例：Webサイト制作の案件・架空）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06400" y="731520"/>
            <a:ext cx="5283200" cy="5080000"/>
          </a:xfrm>
          <a:prstGeom prst="roundRect">
            <a:avLst>
              <a:gd name="adj" fmla="val 4000"/>
            </a:avLst>
          </a:prstGeom>
          <a:solidFill>
            <a:srgbClr val="F8FAFC"/>
          </a:solidFill>
          <a:ln w="19050">
            <a:solidFill>
              <a:srgbClr val="475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06400" y="731520"/>
            <a:ext cx="5283200" cy="406400"/>
          </a:xfrm>
          <a:prstGeom prst="rect">
            <a:avLst/>
          </a:prstGeom>
          <a:solidFill>
            <a:srgbClr val="4755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顧客側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502400" y="731520"/>
            <a:ext cx="5283200" cy="5080000"/>
          </a:xfrm>
          <a:prstGeom prst="roundRect">
            <a:avLst>
              <a:gd name="adj" fmla="val 4000"/>
            </a:avLst>
          </a:prstGeom>
          <a:solidFill>
            <a:srgbClr val="F0FDFA"/>
          </a:solidFill>
          <a:ln w="19050">
            <a:solidFill>
              <a:srgbClr val="0F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502400" y="731520"/>
            <a:ext cx="5283200" cy="406400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自社側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19200" y="1422400"/>
            <a:ext cx="3657600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475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F172A"/>
                </a:solidFill>
                <a:latin typeface="Meiryo"/>
                <a:ea typeface="Meiryo"/>
                <a:cs typeface="Meiryo"/>
              </a:rPr>
              <a:t>責任者</a:t>
            </a:r>
          </a:p>
          <a:p>
            <a:pPr algn="ctr"/>
            <a:r>
              <a:rPr sz="1200" b="0">
                <a:solidFill>
                  <a:srgbClr val="0F172A"/>
                </a:solidFill>
                <a:latin typeface="Meiryo"/>
                <a:ea typeface="Meiryo"/>
                <a:cs typeface="Meiryo"/>
              </a:rPr>
              <a:t>広報部長 木村様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219200" y="2763520"/>
            <a:ext cx="3657600" cy="731520"/>
          </a:xfrm>
          <a:prstGeom prst="roundRect">
            <a:avLst>
              <a:gd name="adj" fmla="val 12000"/>
            </a:avLst>
          </a:prstGeom>
          <a:solidFill>
            <a:srgbClr val="FEF3C7"/>
          </a:solidFill>
          <a:ln w="19050">
            <a:solidFill>
              <a:srgbClr val="B4530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F172A"/>
                </a:solidFill>
                <a:latin typeface="Meiryo"/>
                <a:ea typeface="Meiryo"/>
                <a:cs typeface="Meiryo"/>
              </a:rPr>
              <a:t>窓口（主任担当者）</a:t>
            </a:r>
          </a:p>
          <a:p>
            <a:pPr algn="ctr"/>
            <a:r>
              <a:rPr sz="1200" b="0">
                <a:solidFill>
                  <a:srgbClr val="0F172A"/>
                </a:solidFill>
                <a:latin typeface="Meiryo"/>
                <a:ea typeface="Meiryo"/>
                <a:cs typeface="Meiryo"/>
              </a:rPr>
              <a:t>広報部 佐藤様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19200" y="4389120"/>
            <a:ext cx="3657600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94A3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F172A"/>
                </a:solidFill>
                <a:latin typeface="Meiryo"/>
                <a:ea typeface="Meiryo"/>
                <a:cs typeface="Meiryo"/>
              </a:rPr>
              <a:t>サーバー・メールの担当</a:t>
            </a:r>
          </a:p>
          <a:p>
            <a:pPr algn="ctr"/>
            <a:r>
              <a:rPr sz="1200" b="0">
                <a:solidFill>
                  <a:srgbClr val="0F172A"/>
                </a:solidFill>
                <a:latin typeface="Meiryo"/>
                <a:ea typeface="Meiryo"/>
                <a:cs typeface="Meiryo"/>
              </a:rPr>
              <a:t>情報システム部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0" y="1422400"/>
            <a:ext cx="3657600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0F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F172A"/>
                </a:solidFill>
                <a:latin typeface="Meiryo"/>
                <a:ea typeface="Meiryo"/>
                <a:cs typeface="Meiryo"/>
              </a:rPr>
              <a:t>責任者</a:t>
            </a:r>
          </a:p>
          <a:p>
            <a:pPr algn="ctr"/>
            <a:r>
              <a:rPr sz="1200" b="0">
                <a:solidFill>
                  <a:srgbClr val="0F172A"/>
                </a:solidFill>
                <a:latin typeface="Meiryo"/>
                <a:ea typeface="Meiryo"/>
                <a:cs typeface="Meiryo"/>
              </a:rPr>
              <a:t>制作部長 中村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0" y="2763520"/>
            <a:ext cx="3657600" cy="731520"/>
          </a:xfrm>
          <a:prstGeom prst="roundRect">
            <a:avLst>
              <a:gd name="adj" fmla="val 12000"/>
            </a:avLst>
          </a:prstGeom>
          <a:solidFill>
            <a:srgbClr val="FEF3C7"/>
          </a:solidFill>
          <a:ln w="19050">
            <a:solidFill>
              <a:srgbClr val="B4530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F172A"/>
                </a:solidFill>
                <a:latin typeface="Meiryo"/>
                <a:ea typeface="Meiryo"/>
                <a:cs typeface="Meiryo"/>
              </a:rPr>
              <a:t>窓口</a:t>
            </a:r>
          </a:p>
          <a:p>
            <a:pPr algn="ctr"/>
            <a:r>
              <a:rPr sz="1200" b="0">
                <a:solidFill>
                  <a:srgbClr val="0F172A"/>
                </a:solidFill>
                <a:latin typeface="Meiryo"/>
                <a:ea typeface="Meiryo"/>
                <a:cs typeface="Meiryo"/>
              </a:rPr>
              <a:t>ディレクター 田中（代理: 中村）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27520" y="4389120"/>
            <a:ext cx="2194560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0F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F172A"/>
                </a:solidFill>
                <a:latin typeface="Meiryo"/>
                <a:ea typeface="Meiryo"/>
                <a:cs typeface="Meiryo"/>
              </a:rPr>
              <a:t>デザイン</a:t>
            </a:r>
          </a:p>
          <a:p>
            <a:pPr algn="ctr"/>
            <a:r>
              <a:rPr sz="1200" b="0">
                <a:solidFill>
                  <a:srgbClr val="0F172A"/>
                </a:solidFill>
                <a:latin typeface="Meiryo"/>
                <a:ea typeface="Meiryo"/>
                <a:cs typeface="Meiryo"/>
              </a:rPr>
              <a:t>山田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265920" y="4389120"/>
            <a:ext cx="2194560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0F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F172A"/>
                </a:solidFill>
                <a:latin typeface="Meiryo"/>
                <a:ea typeface="Meiryo"/>
                <a:cs typeface="Meiryo"/>
              </a:rPr>
              <a:t>実装</a:t>
            </a:r>
          </a:p>
          <a:p>
            <a:pPr algn="ctr"/>
            <a:r>
              <a:rPr sz="1200" b="0">
                <a:solidFill>
                  <a:srgbClr val="0F172A"/>
                </a:solidFill>
                <a:latin typeface="Meiryo"/>
                <a:ea typeface="Meiryo"/>
                <a:cs typeface="Meiryo"/>
              </a:rPr>
              <a:t>鈴木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3048000" y="2153920"/>
            <a:ext cx="0" cy="609600"/>
          </a:xfrm>
          <a:prstGeom prst="line">
            <a:avLst/>
          </a:prstGeom>
          <a:ln w="1905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048000" y="3495040"/>
            <a:ext cx="0" cy="873760"/>
          </a:xfrm>
          <a:prstGeom prst="line">
            <a:avLst/>
          </a:prstGeom>
          <a:ln w="19050">
            <a:solidFill>
              <a:srgbClr val="33415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149600" y="3779520"/>
            <a:ext cx="2032000" cy="243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334155"/>
                </a:solidFill>
                <a:latin typeface="Meiryo"/>
                <a:ea typeface="Meiryo"/>
                <a:cs typeface="Meiryo"/>
              </a:rPr>
              <a:t>先方社内の依頼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9144000" y="2153920"/>
            <a:ext cx="0" cy="609600"/>
          </a:xfrm>
          <a:prstGeom prst="line">
            <a:avLst/>
          </a:prstGeom>
          <a:ln w="19050">
            <a:solidFill>
              <a:srgbClr val="0F76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H="1">
            <a:off x="8087360" y="3495040"/>
            <a:ext cx="650240" cy="873760"/>
          </a:xfrm>
          <a:prstGeom prst="line">
            <a:avLst/>
          </a:prstGeom>
          <a:ln w="19050">
            <a:solidFill>
              <a:srgbClr val="33415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9550400" y="3495040"/>
            <a:ext cx="650240" cy="873760"/>
          </a:xfrm>
          <a:prstGeom prst="line">
            <a:avLst/>
          </a:prstGeom>
          <a:ln w="19050">
            <a:solidFill>
              <a:srgbClr val="33415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534400" y="3759200"/>
            <a:ext cx="1219200" cy="243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334155"/>
                </a:solidFill>
                <a:latin typeface="Meiryo"/>
                <a:ea typeface="Meiryo"/>
                <a:cs typeface="Meiryo"/>
              </a:rPr>
              <a:t>作業の指示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4876800" y="1788160"/>
            <a:ext cx="2438400" cy="0"/>
          </a:xfrm>
          <a:prstGeom prst="line">
            <a:avLst/>
          </a:prstGeom>
          <a:ln w="31750">
            <a:solidFill>
              <a:srgbClr val="3341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876800" y="1300480"/>
            <a:ext cx="2438400" cy="243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334155"/>
                </a:solidFill>
                <a:latin typeface="Meiryo"/>
                <a:ea typeface="Meiryo"/>
                <a:cs typeface="Meiryo"/>
              </a:rPr>
              <a:t>判断・承認の話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4876800" y="3129280"/>
            <a:ext cx="2438400" cy="0"/>
          </a:xfrm>
          <a:prstGeom prst="line">
            <a:avLst/>
          </a:prstGeom>
          <a:ln w="31750">
            <a:solidFill>
              <a:srgbClr val="B4530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876800" y="2641600"/>
            <a:ext cx="2438400" cy="243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334155"/>
                </a:solidFill>
                <a:latin typeface="Meiryo"/>
                <a:ea typeface="Meiryo"/>
                <a:cs typeface="Meiryo"/>
              </a:rPr>
              <a:t>日常の連絡・依頼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6400" y="6014720"/>
            <a:ext cx="11379200" cy="48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475569"/>
                </a:solidFill>
                <a:latin typeface="Meiryo"/>
                <a:ea typeface="Meiryo"/>
                <a:cs typeface="Meiryo"/>
              </a:rPr>
              <a:t>顧客から自社の作業者へ直接の線は引かない（依頼は窓口へ、作業の指示は自社から）。体制が変わったら版と日付を更新する。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6400" y="162560"/>
            <a:ext cx="1137920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0F172A"/>
                </a:solidFill>
                <a:latin typeface="Meiryo"/>
                <a:ea typeface="Meiryo"/>
                <a:cs typeface="Meiryo"/>
              </a:rPr>
              <a:t>役割の表（記入例）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06400" y="731520"/>
          <a:ext cx="11379200" cy="325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/>
                <a:gridCol w="1930400"/>
                <a:gridCol w="1727200"/>
                <a:gridCol w="3860800"/>
                <a:gridCol w="1320800"/>
                <a:gridCol w="1727200"/>
              </a:tblGrid>
              <a:tr h="40640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eiryo"/>
                          <a:ea typeface="Meiryo"/>
                          <a:cs typeface="Meiryo"/>
                        </a:rPr>
                        <a:t>側</a:t>
                      </a:r>
                    </a:p>
                  </a:txBody>
                  <a:tcPr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eiryo"/>
                          <a:ea typeface="Meiryo"/>
                          <a:cs typeface="Meiryo"/>
                        </a:rPr>
                        <a:t>役割</a:t>
                      </a:r>
                    </a:p>
                  </a:txBody>
                  <a:tcPr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eiryo"/>
                          <a:ea typeface="Meiryo"/>
                          <a:cs typeface="Meiryo"/>
                        </a:rPr>
                        <a:t>氏名</a:t>
                      </a:r>
                    </a:p>
                  </a:txBody>
                  <a:tcPr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eiryo"/>
                          <a:ea typeface="Meiryo"/>
                          <a:cs typeface="Meiryo"/>
                        </a:rPr>
                        <a:t>決めること</a:t>
                      </a:r>
                    </a:p>
                  </a:txBody>
                  <a:tcPr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eiryo"/>
                          <a:ea typeface="Meiryo"/>
                          <a:cs typeface="Meiryo"/>
                        </a:rPr>
                        <a:t>窓口</a:t>
                      </a:r>
                    </a:p>
                  </a:txBody>
                  <a:tcPr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eiryo"/>
                          <a:ea typeface="Meiryo"/>
                          <a:cs typeface="Meiryo"/>
                        </a:rPr>
                        <a:t>関わり方</a:t>
                      </a:r>
                    </a:p>
                  </a:txBody>
                  <a:tcPr>
                    <a:solidFill>
                      <a:srgbClr val="0F766E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顧客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責任者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広報部長 木村様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サイト構成・デザインの最終承認、範囲の変更、検収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承認のときと月1回の報告会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顧客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窓口（主任担当者）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広報部 佐藤様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原稿・写真の取りまとめ、日常の確認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○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週1回の定例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顧客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サーバー・メールの担当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情報システム部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サーバーの用意、メールの設定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必要なときだけ（佐藤様経由で依頼）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自社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責任者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制作部長 中村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見積もりと範囲の変更の判断、体制の変更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—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月1回の報告会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自社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窓口（ディレクター）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田中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進行と日程、議事録、作業の割り振り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○（代理: 中村）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週1回の定例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自社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デザイン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山田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デザイン案の作成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—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田中経由で依頼を受ける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自社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実装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鈴木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ページの組み込み、フォーム、公開作業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田中経由で依頼を受ける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6400" y="162560"/>
            <a:ext cx="1137920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0F172A"/>
                </a:solidFill>
                <a:latin typeface="Meiryo"/>
                <a:ea typeface="Meiryo"/>
                <a:cs typeface="Meiryo"/>
              </a:rPr>
              <a:t>プロジェクト体制図（空のテンプレート）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06400" y="731520"/>
            <a:ext cx="5283200" cy="5080000"/>
          </a:xfrm>
          <a:prstGeom prst="roundRect">
            <a:avLst>
              <a:gd name="adj" fmla="val 4000"/>
            </a:avLst>
          </a:prstGeom>
          <a:solidFill>
            <a:srgbClr val="F8FAFC"/>
          </a:solidFill>
          <a:ln w="19050">
            <a:solidFill>
              <a:srgbClr val="475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06400" y="731520"/>
            <a:ext cx="5283200" cy="406400"/>
          </a:xfrm>
          <a:prstGeom prst="rect">
            <a:avLst/>
          </a:prstGeom>
          <a:solidFill>
            <a:srgbClr val="4755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顧客側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502400" y="731520"/>
            <a:ext cx="5283200" cy="5080000"/>
          </a:xfrm>
          <a:prstGeom prst="roundRect">
            <a:avLst>
              <a:gd name="adj" fmla="val 4000"/>
            </a:avLst>
          </a:prstGeom>
          <a:solidFill>
            <a:srgbClr val="F0FDFA"/>
          </a:solidFill>
          <a:ln w="19050">
            <a:solidFill>
              <a:srgbClr val="0F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502400" y="731520"/>
            <a:ext cx="5283200" cy="406400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自社側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19200" y="1422400"/>
            <a:ext cx="3657600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475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F172A"/>
                </a:solidFill>
                <a:latin typeface="Meiryo"/>
                <a:ea typeface="Meiryo"/>
                <a:cs typeface="Meiryo"/>
              </a:rPr>
              <a:t>責任者</a:t>
            </a:r>
          </a:p>
          <a:p>
            <a:pPr algn="ctr"/>
            <a:r>
              <a:rPr sz="1200" b="0">
                <a:solidFill>
                  <a:srgbClr val="0F172A"/>
                </a:solidFill>
                <a:latin typeface="Meiryo"/>
                <a:ea typeface="Meiryo"/>
                <a:cs typeface="Meiryo"/>
              </a:rPr>
              <a:t>（氏名・肩書き）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219200" y="2763520"/>
            <a:ext cx="3657600" cy="731520"/>
          </a:xfrm>
          <a:prstGeom prst="roundRect">
            <a:avLst>
              <a:gd name="adj" fmla="val 12000"/>
            </a:avLst>
          </a:prstGeom>
          <a:solidFill>
            <a:srgbClr val="FEF3C7"/>
          </a:solidFill>
          <a:ln w="19050">
            <a:solidFill>
              <a:srgbClr val="B4530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F172A"/>
                </a:solidFill>
                <a:latin typeface="Meiryo"/>
                <a:ea typeface="Meiryo"/>
                <a:cs typeface="Meiryo"/>
              </a:rPr>
              <a:t>窓口（主任担当者）</a:t>
            </a:r>
          </a:p>
          <a:p>
            <a:pPr algn="ctr"/>
            <a:r>
              <a:rPr sz="1200" b="0">
                <a:solidFill>
                  <a:srgbClr val="0F172A"/>
                </a:solidFill>
                <a:latin typeface="Meiryo"/>
                <a:ea typeface="Meiryo"/>
                <a:cs typeface="Meiryo"/>
              </a:rPr>
              <a:t>（氏名・部署）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19200" y="4389120"/>
            <a:ext cx="3657600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94A3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F172A"/>
                </a:solidFill>
                <a:latin typeface="Meiryo"/>
                <a:ea typeface="Meiryo"/>
                <a:cs typeface="Meiryo"/>
              </a:rPr>
              <a:t>（役割）</a:t>
            </a:r>
          </a:p>
          <a:p>
            <a:pPr algn="ctr"/>
            <a:r>
              <a:rPr sz="1200" b="0">
                <a:solidFill>
                  <a:srgbClr val="0F172A"/>
                </a:solidFill>
                <a:latin typeface="Meiryo"/>
                <a:ea typeface="Meiryo"/>
                <a:cs typeface="Meiryo"/>
              </a:rPr>
              <a:t>（氏名・部署）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0" y="1422400"/>
            <a:ext cx="3657600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0F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F172A"/>
                </a:solidFill>
                <a:latin typeface="Meiryo"/>
                <a:ea typeface="Meiryo"/>
                <a:cs typeface="Meiryo"/>
              </a:rPr>
              <a:t>責任者</a:t>
            </a:r>
          </a:p>
          <a:p>
            <a:pPr algn="ctr"/>
            <a:r>
              <a:rPr sz="1200" b="0">
                <a:solidFill>
                  <a:srgbClr val="0F172A"/>
                </a:solidFill>
                <a:latin typeface="Meiryo"/>
                <a:ea typeface="Meiryo"/>
                <a:cs typeface="Meiryo"/>
              </a:rPr>
              <a:t>（氏名・肩書き）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0" y="2763520"/>
            <a:ext cx="3657600" cy="731520"/>
          </a:xfrm>
          <a:prstGeom prst="roundRect">
            <a:avLst>
              <a:gd name="adj" fmla="val 12000"/>
            </a:avLst>
          </a:prstGeom>
          <a:solidFill>
            <a:srgbClr val="FEF3C7"/>
          </a:solidFill>
          <a:ln w="19050">
            <a:solidFill>
              <a:srgbClr val="B4530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F172A"/>
                </a:solidFill>
                <a:latin typeface="Meiryo"/>
                <a:ea typeface="Meiryo"/>
                <a:cs typeface="Meiryo"/>
              </a:rPr>
              <a:t>窓口</a:t>
            </a:r>
          </a:p>
          <a:p>
            <a:pPr algn="ctr"/>
            <a:r>
              <a:rPr sz="1200" b="0">
                <a:solidFill>
                  <a:srgbClr val="0F172A"/>
                </a:solidFill>
                <a:latin typeface="Meiryo"/>
                <a:ea typeface="Meiryo"/>
                <a:cs typeface="Meiryo"/>
              </a:rPr>
              <a:t>（氏名）（代理: 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27520" y="4389120"/>
            <a:ext cx="2194560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0F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F172A"/>
                </a:solidFill>
                <a:latin typeface="Meiryo"/>
                <a:ea typeface="Meiryo"/>
                <a:cs typeface="Meiryo"/>
              </a:rPr>
              <a:t>（役割）</a:t>
            </a:r>
          </a:p>
          <a:p>
            <a:pPr algn="ctr"/>
            <a:r>
              <a:rPr sz="1200" b="0">
                <a:solidFill>
                  <a:srgbClr val="0F172A"/>
                </a:solidFill>
                <a:latin typeface="Meiryo"/>
                <a:ea typeface="Meiryo"/>
                <a:cs typeface="Meiryo"/>
              </a:rPr>
              <a:t>（氏名）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265920" y="4389120"/>
            <a:ext cx="2194560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0F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F172A"/>
                </a:solidFill>
                <a:latin typeface="Meiryo"/>
                <a:ea typeface="Meiryo"/>
                <a:cs typeface="Meiryo"/>
              </a:rPr>
              <a:t>（役割）</a:t>
            </a:r>
          </a:p>
          <a:p>
            <a:pPr algn="ctr"/>
            <a:r>
              <a:rPr sz="1200" b="0">
                <a:solidFill>
                  <a:srgbClr val="0F172A"/>
                </a:solidFill>
                <a:latin typeface="Meiryo"/>
                <a:ea typeface="Meiryo"/>
                <a:cs typeface="Meiryo"/>
              </a:rPr>
              <a:t>（氏名）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3048000" y="2153920"/>
            <a:ext cx="0" cy="609600"/>
          </a:xfrm>
          <a:prstGeom prst="line">
            <a:avLst/>
          </a:prstGeom>
          <a:ln w="1905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048000" y="3495040"/>
            <a:ext cx="0" cy="873760"/>
          </a:xfrm>
          <a:prstGeom prst="line">
            <a:avLst/>
          </a:prstGeom>
          <a:ln w="19050">
            <a:solidFill>
              <a:srgbClr val="33415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149600" y="3779520"/>
            <a:ext cx="2032000" cy="243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334155"/>
                </a:solidFill>
                <a:latin typeface="Meiryo"/>
                <a:ea typeface="Meiryo"/>
                <a:cs typeface="Meiryo"/>
              </a:rPr>
              <a:t>先方社内の依頼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9144000" y="2153920"/>
            <a:ext cx="0" cy="609600"/>
          </a:xfrm>
          <a:prstGeom prst="line">
            <a:avLst/>
          </a:prstGeom>
          <a:ln w="19050">
            <a:solidFill>
              <a:srgbClr val="0F76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H="1">
            <a:off x="8087360" y="3495040"/>
            <a:ext cx="650240" cy="873760"/>
          </a:xfrm>
          <a:prstGeom prst="line">
            <a:avLst/>
          </a:prstGeom>
          <a:ln w="19050">
            <a:solidFill>
              <a:srgbClr val="33415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9550400" y="3495040"/>
            <a:ext cx="650240" cy="873760"/>
          </a:xfrm>
          <a:prstGeom prst="line">
            <a:avLst/>
          </a:prstGeom>
          <a:ln w="19050">
            <a:solidFill>
              <a:srgbClr val="33415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534400" y="3759200"/>
            <a:ext cx="1219200" cy="243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334155"/>
                </a:solidFill>
                <a:latin typeface="Meiryo"/>
                <a:ea typeface="Meiryo"/>
                <a:cs typeface="Meiryo"/>
              </a:rPr>
              <a:t>作業の指示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4876800" y="1788160"/>
            <a:ext cx="2438400" cy="0"/>
          </a:xfrm>
          <a:prstGeom prst="line">
            <a:avLst/>
          </a:prstGeom>
          <a:ln w="31750">
            <a:solidFill>
              <a:srgbClr val="3341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876800" y="1300480"/>
            <a:ext cx="2438400" cy="243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334155"/>
                </a:solidFill>
                <a:latin typeface="Meiryo"/>
                <a:ea typeface="Meiryo"/>
                <a:cs typeface="Meiryo"/>
              </a:rPr>
              <a:t>判断・承認の話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4876800" y="3129280"/>
            <a:ext cx="2438400" cy="0"/>
          </a:xfrm>
          <a:prstGeom prst="line">
            <a:avLst/>
          </a:prstGeom>
          <a:ln w="31750">
            <a:solidFill>
              <a:srgbClr val="B4530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876800" y="2641600"/>
            <a:ext cx="2438400" cy="243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334155"/>
                </a:solidFill>
                <a:latin typeface="Meiryo"/>
                <a:ea typeface="Meiryo"/>
                <a:cs typeface="Meiryo"/>
              </a:rPr>
              <a:t>日常の連絡・依頼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6400" y="6014720"/>
            <a:ext cx="11379200" cy="48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475569"/>
                </a:solidFill>
                <a:latin typeface="Meiryo"/>
                <a:ea typeface="Meiryo"/>
                <a:cs typeface="Meiryo"/>
              </a:rPr>
              <a:t>顧客から自社の作業者へ直接の線は引かない（依頼は窓口へ、作業の指示は自社から）。体制が変わったら版と日付を更新する。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6400" y="162560"/>
            <a:ext cx="1137920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0F172A"/>
                </a:solidFill>
                <a:latin typeface="Meiryo"/>
                <a:ea typeface="Meiryo"/>
                <a:cs typeface="Meiryo"/>
              </a:rPr>
              <a:t>役割の表（空のテンプレート）　版：　　更新日：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06400" y="731520"/>
          <a:ext cx="11379200" cy="243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/>
                <a:gridCol w="1930400"/>
                <a:gridCol w="1727200"/>
                <a:gridCol w="3860800"/>
                <a:gridCol w="1320800"/>
                <a:gridCol w="1727200"/>
              </a:tblGrid>
              <a:tr h="40640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eiryo"/>
                          <a:ea typeface="Meiryo"/>
                          <a:cs typeface="Meiryo"/>
                        </a:rPr>
                        <a:t>側</a:t>
                      </a:r>
                    </a:p>
                  </a:txBody>
                  <a:tcPr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eiryo"/>
                          <a:ea typeface="Meiryo"/>
                          <a:cs typeface="Meiryo"/>
                        </a:rPr>
                        <a:t>役割</a:t>
                      </a:r>
                    </a:p>
                  </a:txBody>
                  <a:tcPr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eiryo"/>
                          <a:ea typeface="Meiryo"/>
                          <a:cs typeface="Meiryo"/>
                        </a:rPr>
                        <a:t>氏名</a:t>
                      </a:r>
                    </a:p>
                  </a:txBody>
                  <a:tcPr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eiryo"/>
                          <a:ea typeface="Meiryo"/>
                          <a:cs typeface="Meiryo"/>
                        </a:rPr>
                        <a:t>決めること</a:t>
                      </a:r>
                    </a:p>
                  </a:txBody>
                  <a:tcPr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eiryo"/>
                          <a:ea typeface="Meiryo"/>
                          <a:cs typeface="Meiryo"/>
                        </a:rPr>
                        <a:t>窓口</a:t>
                      </a:r>
                    </a:p>
                  </a:txBody>
                  <a:tcPr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eiryo"/>
                          <a:ea typeface="Meiryo"/>
                          <a:cs typeface="Meiryo"/>
                        </a:rPr>
                        <a:t>関わり方</a:t>
                      </a:r>
                    </a:p>
                  </a:txBody>
                  <a:tcPr>
                    <a:solidFill>
                      <a:srgbClr val="0F766E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顧客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責任者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顧客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窓口（主任担当者）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/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/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○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/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自社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責任者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自社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窓口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/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/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○（代理: ）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/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自社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>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0F172A"/>
                          </a:solidFill>
                          <a:latin typeface="Meiryo"/>
                          <a:ea typeface="Meiryo"/>
                          <a:cs typeface="Meiryo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06400" y="3454400"/>
            <a:ext cx="11379200" cy="812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475569"/>
                </a:solidFill>
                <a:latin typeface="Meiryo"/>
                <a:ea typeface="Meiryo"/>
                <a:cs typeface="Meiryo"/>
              </a:rPr>
              <a:t>記入例は Terasu 編集部が作成した架空の案件です。解説: https://terasu.koromo.io/blog/project-taiseizu-template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PresentationFormat>ワイド画面</PresentationFormat>
  <Slides>4</Slides>
  <Notes>0</Notes>
  <HiddenSlides>0</HiddenSlides>
  <ScaleCrop>false</ScaleCrop>
  <Company/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プロジェクト体制図テンプレート</dc:title>
  <dc:subject/>
  <dc:creator>Terasu 編集部</dc:creator>
  <cp:keywords/>
  <dc:description/>
  <cp:lastModifiedBy>Terasu 編集部</cp:lastModifiedBy>
  <cp:revision>1</cp:revision>
  <dcterms:created xsi:type="dcterms:W3CDTF">2026-10-08T06:09:55Z</dcterms:created>
  <dcterms:modified xsi:type="dcterms:W3CDTF">2026-10-08T06:09:55Z</dcterms:modified>
  <cp:category/>
</cp:coreProperties>
</file>